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72" r:id="rId4"/>
    <p:sldId id="259" r:id="rId5"/>
    <p:sldId id="260" r:id="rId6"/>
    <p:sldId id="266" r:id="rId7"/>
    <p:sldId id="268" r:id="rId8"/>
    <p:sldId id="269" r:id="rId9"/>
    <p:sldId id="270" r:id="rId10"/>
    <p:sldId id="271" r:id="rId11"/>
    <p:sldId id="267" r:id="rId12"/>
    <p:sldId id="261" r:id="rId13"/>
    <p:sldId id="263" r:id="rId14"/>
    <p:sldId id="265" r:id="rId15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911" autoAdjust="0"/>
  </p:normalViewPr>
  <p:slideViewPr>
    <p:cSldViewPr snapToGrid="0">
      <p:cViewPr varScale="1">
        <p:scale>
          <a:sx n="99" d="100"/>
          <a:sy n="99" d="100"/>
        </p:scale>
        <p:origin x="1032" y="90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4030F4-E5CC-42E7-9605-E63C105B8A83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D10FAE-A02E-456F-ABE5-DD94D086B332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Kliknij, aby edytować style wzorców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1412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800B302-F4DC-4547-9C74-CF794137D166}" type="slidenum">
              <a:rPr lang="pl-PL" smtClean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865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2674CE4-FBD8-4481-AEFB-CA53E599A745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264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3" name="Prostokąt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4" name="Prostokąt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5" name="Prostokąt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6" name="Prostokąt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7" name="Prostokąt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0" name="Prostokąt zaokrąglony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1" name="Prostokąt zaokrąglony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7" name="Prostokąt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10" name="Prostokąt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11" name="Prostokąt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17" name="Stopka — symbol zastępczy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28" name="Data — symbol zastępczy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A6FE762A-147D-49FE-A817-859A1932078C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9" name="Numer slajdu — symbol zastępczy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9A70E9-1D8B-458F-AB21-8D92DFB99C70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l-PL" dirty="0"/>
              <a:t>Edytuj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5pPr>
              <a:defRPr/>
            </a:lvl5pPr>
          </a:lstStyle>
          <a:p>
            <a:pPr lvl="0" rtl="0" eaLnBrk="1" latinLnBrk="0" hangingPunct="1"/>
            <a:r>
              <a:rPr lang="pl-PL" dirty="0"/>
              <a:t>Kliknij, aby edytować style wzorców tekstu</a:t>
            </a:r>
          </a:p>
          <a:p>
            <a:pPr lvl="1" rtl="0" eaLnBrk="1" latinLnBrk="0" hangingPunct="1"/>
            <a:r>
              <a:rPr lang="pl-PL" dirty="0"/>
              <a:t>Drugi poziom</a:t>
            </a:r>
          </a:p>
          <a:p>
            <a:pPr lvl="2" rtl="0" eaLnBrk="1" latinLnBrk="0" hangingPunct="1"/>
            <a:r>
              <a:rPr lang="pl-PL" dirty="0"/>
              <a:t>Trzeci poziom</a:t>
            </a:r>
          </a:p>
          <a:p>
            <a:pPr lvl="3" rtl="0" eaLnBrk="1" latinLnBrk="0" hangingPunct="1"/>
            <a:r>
              <a:rPr lang="pl-PL" dirty="0"/>
              <a:t>Czwarty poziom</a:t>
            </a:r>
          </a:p>
          <a:p>
            <a:pPr lvl="4" rtl="0" eaLnBrk="1" latinLnBrk="0" hangingPunct="1"/>
            <a:r>
              <a:rPr lang="pl-PL" dirty="0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34037-D978-4ECF-99C6-7E6E181A4E58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C153C4-E406-4570-8CB6-FFA209F8D47D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pl-PL"/>
              <a:t>Kliknij, aby edytować styl</a:t>
            </a:r>
            <a:endParaRPr kumimoji="0"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5C4794-BCC5-4C67-891F-B8C7A1C2D329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DF0EB1-F02F-4C54-87C6-F22E5089589A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5" name="Zawartość — symbol zastępczy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28" name="Stopka — symbol zastępczy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6" name="Data — symbol zastępczy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FA297D-25CB-4942-9E00-8A4C6D374B8D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7" name="Numer slajdu — symbol zastępczy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34774A52-4654-418A-A676-15A6569488C3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225C16-79A1-4DB8-B10E-268CABD28052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pl-PL" dirty="0"/>
              <a:t>Edytuj styl wzorca tytułu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  <a:p>
            <a:pPr lvl="1" rtl="0" eaLnBrk="1" latinLnBrk="0" hangingPunct="1"/>
            <a:r>
              <a:rPr lang="pl-PL"/>
              <a:t>Drugi poziom</a:t>
            </a:r>
          </a:p>
          <a:p>
            <a:pPr lvl="2" rtl="0" eaLnBrk="1" latinLnBrk="0" hangingPunct="1"/>
            <a:r>
              <a:rPr lang="pl-PL"/>
              <a:t>Trzeci poziom</a:t>
            </a:r>
          </a:p>
          <a:p>
            <a:pPr lvl="3" rtl="0" eaLnBrk="1" latinLnBrk="0" hangingPunct="1"/>
            <a:r>
              <a:rPr lang="pl-PL"/>
              <a:t>Czwarty poziom</a:t>
            </a:r>
          </a:p>
          <a:p>
            <a:pPr lvl="4" rtl="0" eaLnBrk="1" latinLnBrk="0" hangingPunct="1"/>
            <a:r>
              <a:rPr lang="pl-PL"/>
              <a:t>Piąty poziom</a:t>
            </a:r>
            <a:endParaRPr kumimoji="0" lang="pl-PL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F4AA3E-CBC7-48BF-8D76-8B25A5904766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pl-PL"/>
              <a:t>Kliknij ikonę, aby dodać obraz</a:t>
            </a:r>
            <a:endParaRPr kumimoji="0" lang="pl-PL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rtl="0" eaLnBrk="1" latinLnBrk="0" hangingPunct="1"/>
            <a:r>
              <a:rPr lang="pl-PL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5D5FD0-A24E-402D-A579-7B6A34888A00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9" name="Prostokąt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0" name="Prostokąt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1" name="Prostokąt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2" name="Prostokąt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3" name="Prostokąt zaokrąglony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 useBgFill="1">
        <p:nvSpPr>
          <p:cNvPr id="34" name="Prostokąt zaokrąglony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5" name="Prostokąt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6" name="Prostokąt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7" name="Prostokąt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8" name="Prostokąt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39" name="Prostokąt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40" name="Prostokąt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pl-PL" sz="1800" dirty="0"/>
          </a:p>
        </p:txBody>
      </p:sp>
      <p:sp>
        <p:nvSpPr>
          <p:cNvPr id="22" name="Tytuł — symbol zastępczy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13" name="Tekst — symbol zastępczy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14" name="Data — symbol zastępczy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A86B8489-D22E-467C-B433-7F6DC31C2CF8}" type="datetime1">
              <a:rPr lang="pl-PL" smtClean="0"/>
              <a:t>24.08.2026</a:t>
            </a:fld>
            <a:endParaRPr lang="pl-PL" dirty="0"/>
          </a:p>
        </p:txBody>
      </p:sp>
      <p:sp>
        <p:nvSpPr>
          <p:cNvPr id="23" name="Numer slajdu — symbol zastępczy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09600" y="904774"/>
            <a:ext cx="11316101" cy="2053287"/>
          </a:xfrm>
        </p:spPr>
        <p:txBody>
          <a:bodyPr rtlCol="0">
            <a:normAutofit fontScale="90000"/>
          </a:bodyPr>
          <a:lstStyle/>
          <a:p>
            <a:pPr algn="ctr" rtl="0"/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WNIOSKI DO ZAOPINIOWANIA </a:t>
            </a:r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- dzierżawa części działki nr 213/13 w Osielsku na czas  nieokreślony pod lokalizację automatów sprzedażowych </a:t>
            </a:r>
            <a:b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(ul. Centralna 2, „Osiedle handlowe”)</a:t>
            </a:r>
            <a:endParaRPr lang="pl-PL" sz="2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" y="5342020"/>
            <a:ext cx="6604000" cy="1318662"/>
          </a:xfrm>
        </p:spPr>
        <p:txBody>
          <a:bodyPr rtlCol="0">
            <a:normAutofit/>
          </a:bodyPr>
          <a:lstStyle/>
          <a:p>
            <a:pPr rtl="0"/>
            <a:r>
              <a:rPr lang="pl-PL" sz="1800" u="sng" dirty="0">
                <a:latin typeface="Arial" panose="020B0604020202020204" pitchFamily="34" charset="0"/>
                <a:cs typeface="Arial" panose="020B0604020202020204" pitchFamily="34" charset="0"/>
              </a:rPr>
              <a:t>Projekt sporządziła:</a:t>
            </a:r>
          </a:p>
          <a:p>
            <a:pPr rtl="0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Katarzyna Senderkiewicz - Główny specjalista</a:t>
            </a:r>
          </a:p>
          <a:p>
            <a:pPr rtl="0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Referat Gospodarki Gruntami i Rolnictwa 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250D03-F969-2EDE-2310-62C1EEE572A4}"/>
              </a:ext>
            </a:extLst>
          </p:cNvPr>
          <p:cNvSpPr txBox="1"/>
          <p:nvPr/>
        </p:nvSpPr>
        <p:spPr>
          <a:xfrm>
            <a:off x="481263" y="481263"/>
            <a:ext cx="5813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3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72B84BD-FE32-BA56-713E-0DD151A6A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396" y="850595"/>
            <a:ext cx="7623207" cy="569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5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53A83A0-36C5-275B-7D44-46B4EB41AB00}"/>
              </a:ext>
            </a:extLst>
          </p:cNvPr>
          <p:cNvSpPr txBox="1"/>
          <p:nvPr/>
        </p:nvSpPr>
        <p:spPr>
          <a:xfrm>
            <a:off x="86627" y="413886"/>
            <a:ext cx="8008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MIEJSCOWY PLAN ZAGOSPODAROWANIA PRZESTRZENNEGO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044697D7-6DD6-FC5A-BCFA-6D11B6C9C9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22" y="783218"/>
            <a:ext cx="5208631" cy="461600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394FC224-B1ED-9DED-2B8C-101EFD464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45" y="783218"/>
            <a:ext cx="5837908" cy="368647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832DE11-CF9B-9041-6945-485F39077822}"/>
              </a:ext>
            </a:extLst>
          </p:cNvPr>
          <p:cNvSpPr txBox="1"/>
          <p:nvPr/>
        </p:nvSpPr>
        <p:spPr>
          <a:xfrm>
            <a:off x="548640" y="5399220"/>
            <a:ext cx="10993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Przeznaczenie dz. Nr 213/13 w </a:t>
            </a:r>
            <a:r>
              <a:rPr lang="pl-PL" b="1" dirty="0" err="1"/>
              <a:t>mpzp</a:t>
            </a:r>
            <a:r>
              <a:rPr lang="pl-PL" b="1" dirty="0"/>
              <a:t>:  </a:t>
            </a:r>
          </a:p>
          <a:p>
            <a:pPr marL="285750" indent="-285750">
              <a:buFontTx/>
              <a:buChar char="-"/>
            </a:pPr>
            <a:r>
              <a:rPr lang="pl-PL" dirty="0"/>
              <a:t>37U – cel zabudowy usługowej; </a:t>
            </a:r>
          </a:p>
          <a:p>
            <a:pPr marL="285750" indent="-285750">
              <a:buFontTx/>
              <a:buChar char="-"/>
            </a:pPr>
            <a:r>
              <a:rPr lang="pl-PL" dirty="0"/>
              <a:t>KD-GP1 – cel drogi publicznej głównej ruchu przyspieszonego. </a:t>
            </a:r>
          </a:p>
        </p:txBody>
      </p:sp>
    </p:spTree>
    <p:extLst>
      <p:ext uri="{BB962C8B-B14F-4D97-AF65-F5344CB8AC3E}">
        <p14:creationId xmlns:p14="http://schemas.microsoft.com/office/powerpoint/2010/main" val="127323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134754" y="327260"/>
            <a:ext cx="11405937" cy="808521"/>
          </a:xfrm>
        </p:spPr>
        <p:txBody>
          <a:bodyPr rtlCol="0">
            <a:noAutofit/>
          </a:bodyPr>
          <a:lstStyle/>
          <a:p>
            <a:pPr rtl="0"/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„Paczkomaty” a Ustawa z dnia 07 lipca 1994r. Prawo Budowlane tj. DZ. U. 2026r. Poz. 524 ze zm.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5484225-1625-090C-5D7F-64F7E4D2208C}"/>
              </a:ext>
            </a:extLst>
          </p:cNvPr>
          <p:cNvSpPr txBox="1"/>
          <p:nvPr/>
        </p:nvSpPr>
        <p:spPr>
          <a:xfrm>
            <a:off x="866274" y="856648"/>
            <a:ext cx="10202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Art. 29. [Budowy i roboty budowlane niewymagające pozwolenia na budowę</a:t>
            </a:r>
          </a:p>
          <a:p>
            <a:r>
              <a:rPr lang="pl-PL" dirty="0"/>
              <a:t>(…)</a:t>
            </a:r>
          </a:p>
          <a:p>
            <a:r>
              <a:rPr lang="pl-PL" dirty="0"/>
              <a:t>2. </a:t>
            </a:r>
            <a:r>
              <a:rPr lang="pl-PL" dirty="0">
                <a:highlight>
                  <a:srgbClr val="FFFF00"/>
                </a:highlight>
              </a:rPr>
              <a:t>Nie wymaga decyzji o pozwoleniu na budowę oraz zgłoszenia</a:t>
            </a:r>
            <a:r>
              <a:rPr lang="pl-PL" dirty="0"/>
              <a:t>, o którym mowa w art. 30, budowa:</a:t>
            </a:r>
          </a:p>
          <a:p>
            <a:r>
              <a:rPr lang="pl-PL" dirty="0"/>
              <a:t>(…)</a:t>
            </a:r>
          </a:p>
          <a:p>
            <a:r>
              <a:rPr lang="pl-PL" dirty="0"/>
              <a:t>28) bankomatów, biletomatów, wpłatomatów, </a:t>
            </a:r>
            <a:r>
              <a:rPr lang="pl-PL" dirty="0">
                <a:highlight>
                  <a:srgbClr val="FFFF00"/>
                </a:highlight>
              </a:rPr>
              <a:t>automatów sprzedających</a:t>
            </a:r>
            <a:r>
              <a:rPr lang="pl-PL" dirty="0"/>
              <a:t>, automatów przechowujących przesyłki lub automatów służących do wykonania innego rodzaju usług o wysokości do 3 m włącznie”.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172DC04-C191-5381-C08B-3385A30EEF0A}"/>
              </a:ext>
            </a:extLst>
          </p:cNvPr>
          <p:cNvSpPr txBox="1"/>
          <p:nvPr/>
        </p:nvSpPr>
        <p:spPr>
          <a:xfrm>
            <a:off x="433137" y="2993457"/>
            <a:ext cx="11203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>
                <a:solidFill>
                  <a:schemeClr val="accent3">
                    <a:lumMod val="50000"/>
                  </a:schemeClr>
                </a:solidFill>
              </a:rPr>
              <a:t>Ustawa o gospodarce nieruchomościami (tj. Dz. U. z 2026, poz. 339 ze zm.) </a:t>
            </a:r>
          </a:p>
          <a:p>
            <a:pPr algn="just"/>
            <a:endParaRPr lang="pl-PL" sz="7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„Art.  37. [Tryb przetargowy i bez przetargu]</a:t>
            </a:r>
          </a:p>
          <a:p>
            <a:pPr algn="just"/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(…)</a:t>
            </a:r>
          </a:p>
          <a:p>
            <a:pPr algn="just"/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 Zawarcie umów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użytkowania, najmu lub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dzierżawy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na czas oznaczony dłuższy niż 3 lata lub na czas nieoznaczony następuje w drodze przetargu.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Wojewoda albo odpowiednia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rada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lub sejmik </a:t>
            </a: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mogą wyrazić zgodę na odstąpienie </a:t>
            </a:r>
            <a:b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od obowiązku przetargowego trybu zawarcia tych umów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CA05B95-8EC0-259C-A495-FA99B0922551}"/>
              </a:ext>
            </a:extLst>
          </p:cNvPr>
          <p:cNvSpPr txBox="1"/>
          <p:nvPr/>
        </p:nvSpPr>
        <p:spPr>
          <a:xfrm>
            <a:off x="1703673" y="5130266"/>
            <a:ext cx="993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u="sng" dirty="0"/>
              <a:t>Pytanie:</a:t>
            </a:r>
          </a:p>
          <a:p>
            <a:r>
              <a:rPr lang="pl-PL" b="1" dirty="0"/>
              <a:t>Jeżeli wydzierżawić w proponowanych lokalizacjach to na jaki okres zawrzeć umowę? </a:t>
            </a:r>
          </a:p>
        </p:txBody>
      </p:sp>
    </p:spTree>
    <p:extLst>
      <p:ext uri="{BB962C8B-B14F-4D97-AF65-F5344CB8AC3E}">
        <p14:creationId xmlns:p14="http://schemas.microsoft.com/office/powerpoint/2010/main" val="423703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711F087-F81C-7BD6-76CA-32906316CDFE}"/>
              </a:ext>
            </a:extLst>
          </p:cNvPr>
          <p:cNvSpPr txBox="1"/>
          <p:nvPr/>
        </p:nvSpPr>
        <p:spPr>
          <a:xfrm>
            <a:off x="471638" y="616018"/>
            <a:ext cx="603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Stawki czynszu dzierżawnego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68E0C75-611C-73D4-CB7A-C229851FC4D8}"/>
              </a:ext>
            </a:extLst>
          </p:cNvPr>
          <p:cNvSpPr txBox="1"/>
          <p:nvPr/>
        </p:nvSpPr>
        <p:spPr>
          <a:xfrm>
            <a:off x="404261" y="1232034"/>
            <a:ext cx="11415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Na chwilę obecną w Zarządzeniu Wójta Gminy Osielsko Nr 117/2024 z dnia 01 października 2024r. W sprawie ustalenia minimalnych stawek czynszu za dzierżawę gruntów stanowiących własność Gminy Osielsko , nie wyodrębniono stawki </a:t>
            </a:r>
            <a:br>
              <a:rPr lang="pl-PL" dirty="0"/>
            </a:br>
            <a:r>
              <a:rPr lang="pl-PL" dirty="0"/>
              <a:t>na przedmiotowy. Konieczna będzie zmiana zarządzenia i określenie minimalnej stawki za dzierżawę gruntów pod tego typu obiekty.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4CF7C15-6657-5963-F0DF-BC8316F46ABF}"/>
              </a:ext>
            </a:extLst>
          </p:cNvPr>
          <p:cNvSpPr txBox="1"/>
          <p:nvPr/>
        </p:nvSpPr>
        <p:spPr>
          <a:xfrm>
            <a:off x="471638" y="2763644"/>
            <a:ext cx="11155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Dokonano weryfikacji czy inne gminy województwa kujawsko-pomorskiego ustalone mają stawki opłat za dzierżawę pod automaty paczkowe. Ustalono: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Koronowo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Dobrcz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Białe Błota – Brak stawki,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Dąbrowa Chełmińska – nie odnaleziono zarządzenia w </a:t>
            </a:r>
            <a:r>
              <a:rPr lang="pl-PL" dirty="0" err="1"/>
              <a:t>bip</a:t>
            </a:r>
            <a:r>
              <a:rPr lang="pl-PL" dirty="0"/>
              <a:t>, </a:t>
            </a:r>
          </a:p>
          <a:p>
            <a:pPr marL="285750" indent="-285750">
              <a:buFontTx/>
              <a:buChar char="-"/>
            </a:pPr>
            <a:r>
              <a:rPr lang="pl-PL" dirty="0"/>
              <a:t>Gm. Świecie – brak stawki, </a:t>
            </a:r>
          </a:p>
          <a:p>
            <a:pPr marL="285750" indent="-285750" algn="just">
              <a:buFontTx/>
              <a:buChar char="-"/>
            </a:pPr>
            <a:r>
              <a:rPr lang="pl-PL" dirty="0"/>
              <a:t>Miasto Bydgoszcz  - 159,00 zł/m</a:t>
            </a:r>
            <a:r>
              <a:rPr lang="pl-PL" baseline="30000" dirty="0"/>
              <a:t>2 </a:t>
            </a:r>
            <a:r>
              <a:rPr lang="pl-PL" dirty="0"/>
              <a:t>miesięcznie (minimalna wysokość stawki nie ulegnie obniżeniu nawet </a:t>
            </a:r>
            <a:br>
              <a:rPr lang="pl-PL" dirty="0"/>
            </a:br>
            <a:r>
              <a:rPr lang="pl-PL" dirty="0"/>
              <a:t>w przypadku gdy zajęta powierzchnia będzie mniejsza niż 1m; Zarządzenie Nr 394/2025), </a:t>
            </a:r>
          </a:p>
          <a:p>
            <a:pPr marL="285750" indent="-285750" algn="just">
              <a:buFontTx/>
              <a:buChar char="-"/>
            </a:pPr>
            <a:r>
              <a:rPr lang="pl-PL" dirty="0"/>
              <a:t>Miasto Inowrocław – 80,09 zł/m</a:t>
            </a:r>
            <a:r>
              <a:rPr lang="pl-PL" baseline="30000" dirty="0"/>
              <a:t>2</a:t>
            </a:r>
            <a:r>
              <a:rPr lang="pl-PL" dirty="0"/>
              <a:t> rocznie (Zarządzenie nr 254/2024).</a:t>
            </a:r>
          </a:p>
        </p:txBody>
      </p:sp>
    </p:spTree>
    <p:extLst>
      <p:ext uri="{BB962C8B-B14F-4D97-AF65-F5344CB8AC3E}">
        <p14:creationId xmlns:p14="http://schemas.microsoft.com/office/powerpoint/2010/main" val="304608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2201EA5-F073-1A49-4104-49816FA49F85}"/>
              </a:ext>
            </a:extLst>
          </p:cNvPr>
          <p:cNvSpPr txBox="1"/>
          <p:nvPr/>
        </p:nvSpPr>
        <p:spPr>
          <a:xfrm>
            <a:off x="385012" y="519765"/>
            <a:ext cx="105204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>
                <a:solidFill>
                  <a:srgbClr val="FF0000"/>
                </a:solidFill>
              </a:rPr>
              <a:t>Czy Rada Gminy Osielsko uzgadnia pozytywnie umieszczenie automatów sprzedażowych </a:t>
            </a:r>
            <a:r>
              <a:rPr lang="pl-PL" b="1">
                <a:solidFill>
                  <a:srgbClr val="FF0000"/>
                </a:solidFill>
              </a:rPr>
              <a:t>(alternatywnie- </a:t>
            </a:r>
            <a:r>
              <a:rPr lang="pl-PL" b="1" dirty="0">
                <a:solidFill>
                  <a:srgbClr val="FF0000"/>
                </a:solidFill>
              </a:rPr>
              <a:t>paczkowych) w proponowanych przez wnioskodawcę lokalizacjach?</a:t>
            </a:r>
          </a:p>
          <a:p>
            <a:pPr algn="just"/>
            <a:endParaRPr lang="pl-PL" sz="600" dirty="0"/>
          </a:p>
          <a:p>
            <a:pPr algn="just"/>
            <a:r>
              <a:rPr lang="pl-PL" b="1" dirty="0"/>
              <a:t>Lokalizacja Nr 1 </a:t>
            </a:r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algn="just"/>
            <a:r>
              <a:rPr lang="pl-PL" dirty="0"/>
              <a:t>                                                                                            </a:t>
            </a:r>
          </a:p>
          <a:p>
            <a:pPr algn="just"/>
            <a:r>
              <a:rPr lang="pl-PL" dirty="0"/>
              <a:t>                                                                                               </a:t>
            </a:r>
            <a:r>
              <a:rPr lang="pl-PL" b="1" dirty="0"/>
              <a:t>Lokalizacja Nr 2 </a:t>
            </a:r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marL="285750" indent="-285750" algn="just">
              <a:buFontTx/>
              <a:buChar char="-"/>
            </a:pPr>
            <a:endParaRPr lang="pl-PL" dirty="0"/>
          </a:p>
          <a:p>
            <a:pPr algn="just"/>
            <a:r>
              <a:rPr lang="pl-PL" b="1" dirty="0"/>
              <a:t>Lokalizacja Nr 3 </a:t>
            </a:r>
          </a:p>
        </p:txBody>
      </p:sp>
      <p:pic>
        <p:nvPicPr>
          <p:cNvPr id="6" name="Symbol zastępczy zawartości 1">
            <a:extLst>
              <a:ext uri="{FF2B5EF4-FFF2-40B4-BE49-F238E27FC236}">
                <a16:creationId xmlns:a16="http://schemas.microsoft.com/office/drawing/2014/main" id="{DF48B08B-C10D-CC88-F93E-1766205B31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6433" y="1186329"/>
            <a:ext cx="4260269" cy="198994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BF46BD8-1410-A1C3-CC9C-A097E1347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760" y="2234493"/>
            <a:ext cx="3925328" cy="2155796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686864C-CA12-4B88-4D2A-7FE79A501D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83" y="3854422"/>
            <a:ext cx="4350619" cy="2009986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F7D86E7-604D-6E4F-7718-8B9A7CD28189}"/>
              </a:ext>
            </a:extLst>
          </p:cNvPr>
          <p:cNvSpPr txBox="1"/>
          <p:nvPr/>
        </p:nvSpPr>
        <p:spPr>
          <a:xfrm>
            <a:off x="471638" y="5929162"/>
            <a:ext cx="10520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W przypadku akceptacji którejkolwiek lokalizacji (lub wszystkich) </a:t>
            </a:r>
            <a:r>
              <a:rPr lang="pl-PL" u="sng" dirty="0"/>
              <a:t>na jaki </a:t>
            </a:r>
            <a:r>
              <a:rPr lang="pl-PL" u="sng"/>
              <a:t>okres wydzierżawić</a:t>
            </a:r>
            <a:r>
              <a:rPr lang="pl-PL"/>
              <a:t> </a:t>
            </a:r>
            <a:r>
              <a:rPr lang="pl-PL" dirty="0"/>
              <a:t>(powyżej 3 </a:t>
            </a:r>
            <a:r>
              <a:rPr lang="pl-PL"/>
              <a:t>lat </a:t>
            </a:r>
            <a:br>
              <a:rPr lang="pl-PL"/>
            </a:br>
            <a:r>
              <a:rPr lang="pl-PL"/>
              <a:t>lub </a:t>
            </a:r>
            <a:r>
              <a:rPr lang="pl-PL" dirty="0"/>
              <a:t>na czas nieoznaczony wymaga </a:t>
            </a:r>
            <a:r>
              <a:rPr lang="pl-PL"/>
              <a:t>Uchwały Rady </a:t>
            </a:r>
            <a:r>
              <a:rPr lang="pl-PL" dirty="0"/>
              <a:t>Gminy)?</a:t>
            </a:r>
          </a:p>
        </p:txBody>
      </p:sp>
    </p:spTree>
    <p:extLst>
      <p:ext uri="{BB962C8B-B14F-4D97-AF65-F5344CB8AC3E}">
        <p14:creationId xmlns:p14="http://schemas.microsoft.com/office/powerpoint/2010/main" val="28225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56E35B-74F8-44B0-E894-AF251FA12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09" y="818147"/>
            <a:ext cx="11588817" cy="5679387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Dnia 09 czerwca br. wpłynęły do Wójta Gminy Osielsko wnioski  </a:t>
            </a:r>
            <a:br>
              <a:rPr lang="pl-PL" dirty="0"/>
            </a:br>
            <a:r>
              <a:rPr lang="pl-PL" dirty="0"/>
              <a:t>o wydzierżawienie na czas nieokreślony części działki Nr 213/13 w Osielsku </a:t>
            </a:r>
            <a:br>
              <a:rPr lang="pl-PL" dirty="0"/>
            </a:br>
            <a:r>
              <a:rPr lang="pl-PL" dirty="0"/>
              <a:t>(ul. Centralna 2; „Osiedle handlowe”) </a:t>
            </a:r>
            <a:r>
              <a:rPr lang="pl-PL" b="1" dirty="0"/>
              <a:t>pod lokalizację automatów sprzedażowych. </a:t>
            </a:r>
          </a:p>
          <a:p>
            <a:pPr marL="109728" indent="0" algn="just">
              <a:buNone/>
            </a:pPr>
            <a:endParaRPr lang="pl-PL" sz="1000" u="sng" dirty="0"/>
          </a:p>
          <a:p>
            <a:pPr algn="just"/>
            <a:r>
              <a:rPr lang="pl-PL" dirty="0"/>
              <a:t>Działka Nr 213/13 przy ul.  Centralna 2 – teren „Osiedla handlowego” – przejazdy znajdujące się na tym terenie stanowią drogę wewnętrzną. </a:t>
            </a:r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  <a:p>
            <a:pPr marL="109728" indent="0">
              <a:buNone/>
            </a:pPr>
            <a:endParaRPr lang="pl-PL" sz="12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C929606-69C4-575F-91C8-1E019EF644B1}"/>
              </a:ext>
            </a:extLst>
          </p:cNvPr>
          <p:cNvSpPr txBox="1"/>
          <p:nvPr/>
        </p:nvSpPr>
        <p:spPr>
          <a:xfrm>
            <a:off x="1414914" y="4446872"/>
            <a:ext cx="9384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/>
              <a:t>Prosimy o zaopiniowanie przedmiotowej dzierżawy </a:t>
            </a:r>
            <a:br>
              <a:rPr lang="pl-PL" sz="3200" b="1" dirty="0"/>
            </a:br>
            <a:r>
              <a:rPr lang="pl-PL" sz="3200" b="1" dirty="0"/>
              <a:t>w proponowanych przez wnioskodawcę lokalizacjach:</a:t>
            </a:r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2008E26-058E-1C2E-EBA2-E3D0648332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328" y="818910"/>
            <a:ext cx="5853926" cy="58259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525B1EA-A508-0EBB-DE4E-CF88B3CDECCE}"/>
              </a:ext>
            </a:extLst>
          </p:cNvPr>
          <p:cNvSpPr txBox="1"/>
          <p:nvPr/>
        </p:nvSpPr>
        <p:spPr>
          <a:xfrm>
            <a:off x="336884" y="375385"/>
            <a:ext cx="710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Ortofotomapa</a:t>
            </a:r>
            <a:r>
              <a:rPr lang="pl-PL" dirty="0"/>
              <a:t> z wrysowanym obszarem dz. Nr 213/13:</a:t>
            </a:r>
          </a:p>
        </p:txBody>
      </p:sp>
    </p:spTree>
    <p:extLst>
      <p:ext uri="{BB962C8B-B14F-4D97-AF65-F5344CB8AC3E}">
        <p14:creationId xmlns:p14="http://schemas.microsoft.com/office/powerpoint/2010/main" val="113380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1">
            <a:extLst>
              <a:ext uri="{FF2B5EF4-FFF2-40B4-BE49-F238E27FC236}">
                <a16:creationId xmlns:a16="http://schemas.microsoft.com/office/drawing/2014/main" id="{D87598AE-A441-52D4-00D8-C95925070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7478" y="1244727"/>
            <a:ext cx="8257032" cy="480669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6C820E3-49E2-D688-ADD9-DAA300D44A0F}"/>
              </a:ext>
            </a:extLst>
          </p:cNvPr>
          <p:cNvSpPr txBox="1"/>
          <p:nvPr/>
        </p:nvSpPr>
        <p:spPr>
          <a:xfrm>
            <a:off x="96253" y="375385"/>
            <a:ext cx="9050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728" indent="0" algn="just">
              <a:buNone/>
            </a:pPr>
            <a:r>
              <a:rPr lang="pl-PL" sz="2800" b="1" u="sng" dirty="0"/>
              <a:t>Lokalizacje wskazane przez wnioskodawcę</a:t>
            </a:r>
            <a:r>
              <a:rPr lang="pl-PL" sz="2800" u="sng" dirty="0"/>
              <a:t>: 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DDFCE20-EAED-1466-1F94-DB9D5C9BEB52}"/>
              </a:ext>
            </a:extLst>
          </p:cNvPr>
          <p:cNvSpPr txBox="1"/>
          <p:nvPr/>
        </p:nvSpPr>
        <p:spPr>
          <a:xfrm>
            <a:off x="750771" y="898605"/>
            <a:ext cx="1840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1 </a:t>
            </a:r>
          </a:p>
        </p:txBody>
      </p:sp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9775F3A5-FDB0-508B-2EA3-3A0472DD8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12" y="976884"/>
            <a:ext cx="6970776" cy="4904232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43C052B-79C9-8E84-EB5F-A9581D0A08BD}"/>
              </a:ext>
            </a:extLst>
          </p:cNvPr>
          <p:cNvSpPr txBox="1"/>
          <p:nvPr/>
        </p:nvSpPr>
        <p:spPr>
          <a:xfrm>
            <a:off x="240632" y="500514"/>
            <a:ext cx="7979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1 </a:t>
            </a:r>
          </a:p>
        </p:txBody>
      </p:sp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AE1FD733-A336-D7B4-4671-4AE4FE81119D}"/>
              </a:ext>
            </a:extLst>
          </p:cNvPr>
          <p:cNvSpPr txBox="1"/>
          <p:nvPr/>
        </p:nvSpPr>
        <p:spPr>
          <a:xfrm>
            <a:off x="866274" y="625642"/>
            <a:ext cx="379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2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DD5150F-9B5F-67D5-43C4-D0056A3BB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10" y="994974"/>
            <a:ext cx="9260180" cy="50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5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D11581B9-BE55-8BAB-57A9-2A2B7908128E}"/>
              </a:ext>
            </a:extLst>
          </p:cNvPr>
          <p:cNvSpPr txBox="1"/>
          <p:nvPr/>
        </p:nvSpPr>
        <p:spPr>
          <a:xfrm>
            <a:off x="279133" y="471638"/>
            <a:ext cx="2466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2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E727AE0-D9F1-B044-4220-11570417C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3" y="1210303"/>
            <a:ext cx="6246795" cy="407986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499864D-5374-6336-FF93-2F190416A4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351" y="2203992"/>
            <a:ext cx="5282516" cy="308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27EA816D-9812-1605-8530-0D7D3BD96F99}"/>
              </a:ext>
            </a:extLst>
          </p:cNvPr>
          <p:cNvSpPr txBox="1"/>
          <p:nvPr/>
        </p:nvSpPr>
        <p:spPr>
          <a:xfrm>
            <a:off x="240633" y="510139"/>
            <a:ext cx="202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2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1E6F324-203B-CBDE-989B-E571926BB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389" y="879471"/>
            <a:ext cx="7964344" cy="527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51BFC320-1CFB-DA12-08C0-7024B62EFAA4}"/>
              </a:ext>
            </a:extLst>
          </p:cNvPr>
          <p:cNvSpPr txBox="1"/>
          <p:nvPr/>
        </p:nvSpPr>
        <p:spPr>
          <a:xfrm>
            <a:off x="462013" y="433137"/>
            <a:ext cx="283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Lokalizacja Nr 3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0AFC43C-6109-92ED-8B63-A5210E4D9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75" y="939146"/>
            <a:ext cx="10778586" cy="497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zentacja szkoleniowa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5320_TF03460604" id="{C522F4E5-55B5-4E36-8B85-3EDD57BC75AE}" vid="{74FFFC91-7D7A-4DB5-A83B-4B6B24FD21FA}"/>
    </a:ext>
  </a:extLst>
</a:theme>
</file>

<file path=ppt/theme/theme2.xml><?xml version="1.0" encoding="utf-8"?>
<a:theme xmlns:a="http://schemas.openxmlformats.org/drawingml/2006/main" name="Motyw pakietu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szkoleniowa</Template>
  <TotalTime>568</TotalTime>
  <Words>591</Words>
  <Application>Microsoft Office PowerPoint</Application>
  <PresentationFormat>Panoramiczny</PresentationFormat>
  <Paragraphs>69</Paragraphs>
  <Slides>14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Georgia</vt:lpstr>
      <vt:lpstr>Wingdings 2</vt:lpstr>
      <vt:lpstr>Prezentacja szkoleniowa</vt:lpstr>
      <vt:lpstr>  WNIOSKI DO ZAOPINIOWANIA  - dzierżawa części działki nr 213/13 w Osielsku na czas  nieokreślony pod lokalizację automatów sprzedażowych  (ul. Centralna 2, „Osiedle handlowe”)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„Paczkomaty” a Ustawa z dnia 07 lipca 1994r. Prawo Budowlane tj. DZ. U. 2026r. Poz. 524 ze zm.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Senderkiewicz Katarzyna</dc:creator>
  <cp:lastModifiedBy>Senderkiewicz Katarzyna</cp:lastModifiedBy>
  <cp:revision>19</cp:revision>
  <dcterms:created xsi:type="dcterms:W3CDTF">2026-01-29T10:37:34Z</dcterms:created>
  <dcterms:modified xsi:type="dcterms:W3CDTF">2026-08-24T12:41:10Z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