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handoutMasterIdLst>
    <p:handoutMasterId r:id="rId12"/>
  </p:handoutMasterIdLst>
  <p:sldIdLst>
    <p:sldId id="257" r:id="rId2"/>
    <p:sldId id="258" r:id="rId3"/>
    <p:sldId id="272" r:id="rId4"/>
    <p:sldId id="259" r:id="rId5"/>
    <p:sldId id="273" r:id="rId6"/>
    <p:sldId id="274" r:id="rId7"/>
    <p:sldId id="267" r:id="rId8"/>
    <p:sldId id="263" r:id="rId9"/>
    <p:sldId id="265" r:id="rId10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96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911" autoAdjust="0"/>
  </p:normalViewPr>
  <p:slideViewPr>
    <p:cSldViewPr snapToGrid="0">
      <p:cViewPr varScale="1">
        <p:scale>
          <a:sx n="99" d="100"/>
          <a:sy n="99" d="100"/>
        </p:scale>
        <p:origin x="1032" y="90"/>
      </p:cViewPr>
      <p:guideLst>
        <p:guide orient="horz" pos="2160"/>
        <p:guide pos="3840"/>
        <p:guide pos="7296"/>
        <p:guide orient="horz" pos="412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0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B4030F4-E5CC-42E7-9605-E63C105B8A83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64E50CC-F33A-4EF4-9F12-93EC4A21A0CF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232950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9D10FAE-A02E-456F-ABE5-DD94D086B332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dirty="0"/>
              <a:t>Kliknij, aby edytować style wzorców tekstu</a:t>
            </a:r>
          </a:p>
          <a:p>
            <a:pPr lvl="1" rtl="0"/>
            <a:r>
              <a:rPr lang="pl-PL" dirty="0"/>
              <a:t>Drugi poziom</a:t>
            </a:r>
          </a:p>
          <a:p>
            <a:pPr lvl="2" rtl="0"/>
            <a:r>
              <a:rPr lang="pl-PL" dirty="0"/>
              <a:t>Trzeci poziom</a:t>
            </a:r>
          </a:p>
          <a:p>
            <a:pPr lvl="3" rtl="0"/>
            <a:r>
              <a:rPr lang="pl-PL" dirty="0"/>
              <a:t>Czwarty poziom</a:t>
            </a:r>
          </a:p>
          <a:p>
            <a:pPr lvl="4" rtl="0"/>
            <a:r>
              <a:rPr lang="pl-PL" dirty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2674CE4-FBD8-4481-AEFB-CA53E599A74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732681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2674CE4-FBD8-4481-AEFB-CA53E599A745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47974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pl-PL" smtClean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8867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pl-PL" smtClean="0"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55871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800B302-F4DC-4547-9C74-CF794137D166}" type="slidenum">
              <a:rPr lang="pl-PL" smtClean="0"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8655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pl-PL" smtClean="0"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72642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23" name="Prostokąt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24" name="Prostokąt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25" name="Prostokąt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26" name="Prostokąt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27" name="Prostokąt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 useBgFill="1">
        <p:nvSpPr>
          <p:cNvPr id="30" name="Prostokąt zaokrąglony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 useBgFill="1">
        <p:nvSpPr>
          <p:cNvPr id="31" name="Prostokąt zaokrąglony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7" name="Prostokąt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10" name="Prostokąt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11" name="Prostokąt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609600" y="2389009"/>
            <a:ext cx="11277600" cy="1470025"/>
          </a:xfrm>
        </p:spPr>
        <p:txBody>
          <a:bodyPr rtlCol="0"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 rtlCol="0"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17" name="Stopka — symbol zastępczy 16"/>
          <p:cNvSpPr>
            <a:spLocks noGrp="1"/>
          </p:cNvSpPr>
          <p:nvPr>
            <p:ph type="ftr" sz="quarter" idx="11"/>
          </p:nvPr>
        </p:nvSpPr>
        <p:spPr>
          <a:xfrm>
            <a:off x="7265116" y="4205288"/>
            <a:ext cx="1727200" cy="457200"/>
          </a:xfrm>
        </p:spPr>
        <p:txBody>
          <a:bodyPr rtlCol="0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28" name="Data — symbol zastępczy 27"/>
          <p:cNvSpPr>
            <a:spLocks noGrp="1"/>
          </p:cNvSpPr>
          <p:nvPr>
            <p:ph type="dt" sz="half" idx="10"/>
          </p:nvPr>
        </p:nvSpPr>
        <p:spPr>
          <a:xfrm>
            <a:off x="9043832" y="4206240"/>
            <a:ext cx="1280160" cy="457200"/>
          </a:xfrm>
        </p:spPr>
        <p:txBody>
          <a:bodyPr rtlCol="0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fld id="{A6FE762A-147D-49FE-A817-859A1932078C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29" name="Numer slajdu — symbol zastępczy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 rtlCol="0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0115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/>
            </a:lvl1pPr>
            <a:lvl5pPr>
              <a:defRPr/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  <a:p>
            <a:pPr lvl="1" rtl="0" eaLnBrk="1" latinLnBrk="0" hangingPunct="1"/>
            <a:r>
              <a:rPr lang="pl-PL"/>
              <a:t>Drugi poziom</a:t>
            </a:r>
          </a:p>
          <a:p>
            <a:pPr lvl="2" rtl="0" eaLnBrk="1" latinLnBrk="0" hangingPunct="1"/>
            <a:r>
              <a:rPr lang="pl-PL"/>
              <a:t>Trzeci poziom</a:t>
            </a:r>
          </a:p>
          <a:p>
            <a:pPr lvl="3" rtl="0" eaLnBrk="1" latinLnBrk="0" hangingPunct="1"/>
            <a:r>
              <a:rPr lang="pl-PL"/>
              <a:t>Czwarty poziom</a:t>
            </a:r>
          </a:p>
          <a:p>
            <a:pPr lvl="4" rtl="0" eaLnBrk="1" latinLnBrk="0" hangingPunct="1"/>
            <a:r>
              <a:rPr lang="pl-PL"/>
              <a:t>Piąty poziom</a:t>
            </a:r>
            <a:endParaRPr kumimoji="0" lang="pl-PL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9A70E9-1D8B-458F-AB21-8D92DFB99C70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678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 hasCustomPrompt="1"/>
          </p:nvPr>
        </p:nvSpPr>
        <p:spPr>
          <a:xfrm>
            <a:off x="9042400" y="1143000"/>
            <a:ext cx="2540000" cy="5448300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pl-PL" dirty="0"/>
              <a:t>Edytuj styl wzorca tytułu</a:t>
            </a:r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1143000"/>
            <a:ext cx="8331200" cy="5448300"/>
          </a:xfrm>
        </p:spPr>
        <p:txBody>
          <a:bodyPr vert="eaVert" rtlCol="0"/>
          <a:lstStyle>
            <a:lvl5pPr>
              <a:defRPr/>
            </a:lvl5pPr>
          </a:lstStyle>
          <a:p>
            <a:pPr lvl="0" rtl="0" eaLnBrk="1" latinLnBrk="0" hangingPunct="1"/>
            <a:r>
              <a:rPr lang="pl-PL" dirty="0"/>
              <a:t>Kliknij, aby edytować style wzorców tekstu</a:t>
            </a:r>
          </a:p>
          <a:p>
            <a:pPr lvl="1" rtl="0" eaLnBrk="1" latinLnBrk="0" hangingPunct="1"/>
            <a:r>
              <a:rPr lang="pl-PL" dirty="0"/>
              <a:t>Drugi poziom</a:t>
            </a:r>
          </a:p>
          <a:p>
            <a:pPr lvl="2" rtl="0" eaLnBrk="1" latinLnBrk="0" hangingPunct="1"/>
            <a:r>
              <a:rPr lang="pl-PL" dirty="0"/>
              <a:t>Trzeci poziom</a:t>
            </a:r>
          </a:p>
          <a:p>
            <a:pPr lvl="3" rtl="0" eaLnBrk="1" latinLnBrk="0" hangingPunct="1"/>
            <a:r>
              <a:rPr lang="pl-PL" dirty="0"/>
              <a:t>Czwarty poziom</a:t>
            </a:r>
          </a:p>
          <a:p>
            <a:pPr lvl="4" rtl="0" eaLnBrk="1" latinLnBrk="0" hangingPunct="1"/>
            <a:r>
              <a:rPr lang="pl-PL" dirty="0"/>
              <a:t>Piąty poziom</a:t>
            </a:r>
            <a:endParaRPr kumimoji="0" lang="pl-PL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34037-D978-4ECF-99C6-7E6E181A4E58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780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/>
            </a:lvl1pPr>
            <a:lvl5pPr>
              <a:defRPr/>
            </a:lvl5pPr>
            <a:lvl6pPr>
              <a:defRPr/>
            </a:lvl6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  <a:p>
            <a:pPr lvl="1" rtl="0" eaLnBrk="1" latinLnBrk="0" hangingPunct="1"/>
            <a:r>
              <a:rPr lang="pl-PL"/>
              <a:t>Drugi poziom</a:t>
            </a:r>
          </a:p>
          <a:p>
            <a:pPr lvl="2" rtl="0" eaLnBrk="1" latinLnBrk="0" hangingPunct="1"/>
            <a:r>
              <a:rPr lang="pl-PL"/>
              <a:t>Trzeci poziom</a:t>
            </a:r>
          </a:p>
          <a:p>
            <a:pPr lvl="3" rtl="0" eaLnBrk="1" latinLnBrk="0" hangingPunct="1"/>
            <a:r>
              <a:rPr lang="pl-PL"/>
              <a:t>Czwarty poziom</a:t>
            </a:r>
          </a:p>
          <a:p>
            <a:pPr lvl="4" rtl="0" eaLnBrk="1" latinLnBrk="0" hangingPunct="1"/>
            <a:r>
              <a:rPr lang="pl-PL"/>
              <a:t>Piąty poziom</a:t>
            </a:r>
            <a:endParaRPr kumimoji="0" lang="pl-PL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7C153C4-E406-4570-8CB6-FFA209F8D47D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9430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1968322"/>
            <a:ext cx="10363200" cy="1362075"/>
          </a:xfrm>
        </p:spPr>
        <p:txBody>
          <a:bodyPr rtlCol="0"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accent2"/>
                </a:solidFill>
                <a:effectLst/>
              </a:defRPr>
            </a:lvl1pPr>
          </a:lstStyle>
          <a:p>
            <a:pPr rtl="0"/>
            <a:r>
              <a:rPr lang="pl-PL"/>
              <a:t>Kliknij, aby edytować styl</a:t>
            </a:r>
            <a:endParaRPr kumimoji="0" lang="pl-PL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rtlCol="0"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5C4794-BCC5-4C67-891F-B8C7A1C2D329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0512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341875"/>
          </a:xfrm>
        </p:spPr>
        <p:txBody>
          <a:bodyPr rtlCol="0"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  <a:p>
            <a:pPr lvl="1" rtl="0" eaLnBrk="1" latinLnBrk="0" hangingPunct="1"/>
            <a:r>
              <a:rPr lang="pl-PL"/>
              <a:t>Drugi poziom</a:t>
            </a:r>
          </a:p>
          <a:p>
            <a:pPr lvl="2" rtl="0" eaLnBrk="1" latinLnBrk="0" hangingPunct="1"/>
            <a:r>
              <a:rPr lang="pl-PL"/>
              <a:t>Trzeci poziom</a:t>
            </a:r>
          </a:p>
          <a:p>
            <a:pPr lvl="3" rtl="0" eaLnBrk="1" latinLnBrk="0" hangingPunct="1"/>
            <a:r>
              <a:rPr lang="pl-PL"/>
              <a:t>Czwarty poziom</a:t>
            </a:r>
          </a:p>
          <a:p>
            <a:pPr lvl="4" rtl="0" eaLnBrk="1" latinLnBrk="0" hangingPunct="1"/>
            <a:r>
              <a:rPr lang="pl-PL"/>
              <a:t>Piąty poziom</a:t>
            </a:r>
            <a:endParaRPr kumimoji="0" lang="pl-PL" dirty="0"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341875"/>
          </a:xfrm>
        </p:spPr>
        <p:txBody>
          <a:bodyPr rtlCol="0"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  <a:p>
            <a:pPr lvl="1" rtl="0" eaLnBrk="1" latinLnBrk="0" hangingPunct="1"/>
            <a:r>
              <a:rPr lang="pl-PL"/>
              <a:t>Drugi poziom</a:t>
            </a:r>
          </a:p>
          <a:p>
            <a:pPr lvl="2" rtl="0" eaLnBrk="1" latinLnBrk="0" hangingPunct="1"/>
            <a:r>
              <a:rPr lang="pl-PL"/>
              <a:t>Trzeci poziom</a:t>
            </a:r>
          </a:p>
          <a:p>
            <a:pPr lvl="3" rtl="0" eaLnBrk="1" latinLnBrk="0" hangingPunct="1"/>
            <a:r>
              <a:rPr lang="pl-PL"/>
              <a:t>Czwarty poziom</a:t>
            </a:r>
          </a:p>
          <a:p>
            <a:pPr lvl="4" rtl="0" eaLnBrk="1" latinLnBrk="0" hangingPunct="1"/>
            <a:r>
              <a:rPr lang="pl-PL"/>
              <a:t>Piąty poziom</a:t>
            </a:r>
            <a:endParaRPr kumimoji="0" lang="pl-PL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7DF0EB1-F02F-4C54-87C6-F22E5089589A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4644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rtlCol="0" anchor="ctr"/>
          <a:lstStyle>
            <a:lvl1pPr>
              <a:defRPr sz="4000" b="0" i="0" cap="none" baseline="0"/>
            </a:lvl1pPr>
          </a:lstStyle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rtlCol="0"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</p:txBody>
      </p:sp>
      <p:sp>
        <p:nvSpPr>
          <p:cNvPr id="5" name="Zawartość — symbol zastępczy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  <a:p>
            <a:pPr lvl="1" rtl="0" eaLnBrk="1" latinLnBrk="0" hangingPunct="1"/>
            <a:r>
              <a:rPr lang="pl-PL"/>
              <a:t>Drugi poziom</a:t>
            </a:r>
          </a:p>
          <a:p>
            <a:pPr lvl="2" rtl="0" eaLnBrk="1" latinLnBrk="0" hangingPunct="1"/>
            <a:r>
              <a:rPr lang="pl-PL"/>
              <a:t>Trzeci poziom</a:t>
            </a:r>
          </a:p>
          <a:p>
            <a:pPr lvl="3" rtl="0" eaLnBrk="1" latinLnBrk="0" hangingPunct="1"/>
            <a:r>
              <a:rPr lang="pl-PL"/>
              <a:t>Czwarty poziom</a:t>
            </a:r>
          </a:p>
          <a:p>
            <a:pPr lvl="4" rtl="0" eaLnBrk="1" latinLnBrk="0" hangingPunct="1"/>
            <a:r>
              <a:rPr lang="pl-PL"/>
              <a:t>Piąty poziom</a:t>
            </a:r>
            <a:endParaRPr kumimoji="0" lang="pl-PL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rtlCol="0"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  <a:p>
            <a:pPr lvl="1" rtl="0" eaLnBrk="1" latinLnBrk="0" hangingPunct="1"/>
            <a:r>
              <a:rPr lang="pl-PL"/>
              <a:t>Drugi poziom</a:t>
            </a:r>
          </a:p>
          <a:p>
            <a:pPr lvl="2" rtl="0" eaLnBrk="1" latinLnBrk="0" hangingPunct="1"/>
            <a:r>
              <a:rPr lang="pl-PL"/>
              <a:t>Trzeci poziom</a:t>
            </a:r>
          </a:p>
          <a:p>
            <a:pPr lvl="3" rtl="0" eaLnBrk="1" latinLnBrk="0" hangingPunct="1"/>
            <a:r>
              <a:rPr lang="pl-PL"/>
              <a:t>Czwarty poziom</a:t>
            </a:r>
          </a:p>
          <a:p>
            <a:pPr lvl="4" rtl="0" eaLnBrk="1" latinLnBrk="0" hangingPunct="1"/>
            <a:r>
              <a:rPr lang="pl-PL"/>
              <a:t>Piąty poziom</a:t>
            </a:r>
            <a:endParaRPr kumimoji="0" lang="pl-PL" dirty="0"/>
          </a:p>
        </p:txBody>
      </p:sp>
      <p:sp>
        <p:nvSpPr>
          <p:cNvPr id="28" name="Stopka — symbol zastępczy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26" name="Data — symbol zastępczy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4FA297D-25CB-4942-9E00-8A4C6D374B8D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27" name="Numer slajdu — symbol zastępczy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071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rtlCol="0"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 rtlCol="0"/>
          <a:lstStyle/>
          <a:p>
            <a:pPr rtl="0"/>
            <a:fld id="{34774A52-4654-418A-A676-15A6569488C3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 rtlCol="0"/>
          <a:lstStyle/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219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225C16-79A1-4DB8-B10E-268CABD28052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3569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7137995" y="1101970"/>
            <a:ext cx="4511040" cy="877824"/>
          </a:xfrm>
        </p:spPr>
        <p:txBody>
          <a:bodyPr rtlCol="0" anchor="b"/>
          <a:lstStyle>
            <a:lvl1pPr algn="l">
              <a:buNone/>
              <a:defRPr sz="1800" b="1"/>
            </a:lvl1pPr>
          </a:lstStyle>
          <a:p>
            <a:pPr rtl="0"/>
            <a:r>
              <a:rPr lang="pl-PL" dirty="0"/>
              <a:t>Edytuj styl wzorca tytułu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05083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  <a:p>
            <a:pPr lvl="1" rtl="0" eaLnBrk="1" latinLnBrk="0" hangingPunct="1"/>
            <a:r>
              <a:rPr lang="pl-PL"/>
              <a:t>Drugi poziom</a:t>
            </a:r>
          </a:p>
          <a:p>
            <a:pPr lvl="2" rtl="0" eaLnBrk="1" latinLnBrk="0" hangingPunct="1"/>
            <a:r>
              <a:rPr lang="pl-PL"/>
              <a:t>Trzeci poziom</a:t>
            </a:r>
          </a:p>
          <a:p>
            <a:pPr lvl="3" rtl="0" eaLnBrk="1" latinLnBrk="0" hangingPunct="1"/>
            <a:r>
              <a:rPr lang="pl-PL"/>
              <a:t>Czwarty poziom</a:t>
            </a:r>
          </a:p>
          <a:p>
            <a:pPr lvl="4" rtl="0" eaLnBrk="1" latinLnBrk="0" hangingPunct="1"/>
            <a:r>
              <a:rPr lang="pl-PL"/>
              <a:t>Piąty poziom</a:t>
            </a:r>
            <a:endParaRPr kumimoji="0" lang="pl-PL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580573"/>
          </a:xfrm>
        </p:spPr>
        <p:txBody>
          <a:bodyPr rtlCol="0"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F4AA3E-CBC7-48BF-8D76-8B25A5904766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9868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rtlCol="0" anchor="t"/>
          <a:lstStyle>
            <a:lvl1pPr algn="ctr">
              <a:buNone/>
              <a:defRPr sz="2000" b="1"/>
            </a:lvl1pPr>
          </a:lstStyle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Obraz — symbol zastępczy 2" descr="Pusty symbol zastępczy pozwalający dodać obraz. Kliknij symbol zastępczy i wybierz obraz, który chcesz dodać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pl-PL"/>
              <a:t>Kliknij ikonę, aby dodać obraz</a:t>
            </a:r>
            <a:endParaRPr kumimoji="0" lang="pl-PL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65D5FD0-A24E-402D-A579-7B6A34888A00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8361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rostokąt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29" name="Prostokąt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30" name="Prostokąt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31" name="Prostokąt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32" name="Prostokąt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 useBgFill="1">
        <p:nvSpPr>
          <p:cNvPr id="33" name="Prostokąt zaokrąglony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 useBgFill="1">
        <p:nvSpPr>
          <p:cNvPr id="34" name="Prostokąt zaokrąglony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35" name="Prostokąt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36" name="Prostokąt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37" name="Prostokąt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38" name="Prostokąt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39" name="Prostokąt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40" name="Prostokąt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22" name="Tytuł — symbol zastępczy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13" name="Tekst — symbol zastępczy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/>
            <a:r>
              <a:rPr lang="pl-PL" dirty="0"/>
              <a:t>Edytuj style wzorca tekstu</a:t>
            </a:r>
          </a:p>
          <a:p>
            <a:pPr lvl="1" rtl="0"/>
            <a:r>
              <a:rPr lang="pl-PL" dirty="0"/>
              <a:t>Drugi poziom</a:t>
            </a:r>
          </a:p>
          <a:p>
            <a:pPr lvl="2" rtl="0"/>
            <a:r>
              <a:rPr lang="pl-PL" dirty="0"/>
              <a:t>Trzeci poziom</a:t>
            </a:r>
          </a:p>
          <a:p>
            <a:pPr lvl="3" rtl="0"/>
            <a:r>
              <a:rPr lang="pl-PL" dirty="0"/>
              <a:t>Czwarty poziom</a:t>
            </a:r>
          </a:p>
          <a:p>
            <a:pPr lvl="4" rtl="0"/>
            <a:r>
              <a:rPr lang="pl-PL" dirty="0"/>
              <a:t>Piąty poziom</a:t>
            </a:r>
          </a:p>
        </p:txBody>
      </p:sp>
      <p:sp>
        <p:nvSpPr>
          <p:cNvPr id="3" name="Stopka — symbol zastępczy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 rtlCol="0"/>
          <a:lstStyle>
            <a:lvl1pPr algn="r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14" name="Data — symbol zastępczy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 rtlCol="0"/>
          <a:lstStyle>
            <a:lvl1pPr algn="l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fld id="{A86B8489-D22E-467C-B433-7F6DC31C2CF8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23" name="Numer slajdu — symbol zastępczy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rtlCol="0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321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>
            <a:lumMod val="75000"/>
          </a:schemeClr>
        </a:buClr>
        <a:buFont typeface="Georgia"/>
        <a:buChar char="•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>
            <a:lumMod val="75000"/>
          </a:schemeClr>
        </a:buClr>
        <a:buFont typeface="Georgia"/>
        <a:buChar char="▫"/>
        <a:defRPr kumimoji="0"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09600" y="904774"/>
            <a:ext cx="11316101" cy="2053287"/>
          </a:xfrm>
        </p:spPr>
        <p:txBody>
          <a:bodyPr rtlCol="0">
            <a:normAutofit fontScale="90000"/>
          </a:bodyPr>
          <a:lstStyle/>
          <a:p>
            <a:pPr algn="ctr" rtl="0"/>
            <a:b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WNIOSEK DO ZAOPINIOWANIA </a:t>
            </a:r>
            <a:b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- dzierżawa części działki nr 74/8 w Jarużynie na czas  nieokreślony pod lokalizację paczkomatu</a:t>
            </a:r>
            <a:b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(ul. Starowiejska)</a:t>
            </a:r>
            <a:endParaRPr lang="pl-PL" sz="27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09600" y="5342020"/>
            <a:ext cx="6604000" cy="1318662"/>
          </a:xfrm>
        </p:spPr>
        <p:txBody>
          <a:bodyPr rtlCol="0">
            <a:normAutofit/>
          </a:bodyPr>
          <a:lstStyle/>
          <a:p>
            <a:pPr rtl="0"/>
            <a:r>
              <a:rPr lang="pl-PL" sz="1800" u="sng" dirty="0">
                <a:latin typeface="Arial" panose="020B0604020202020204" pitchFamily="34" charset="0"/>
                <a:cs typeface="Arial" panose="020B0604020202020204" pitchFamily="34" charset="0"/>
              </a:rPr>
              <a:t>Projekt sporządziła:</a:t>
            </a:r>
          </a:p>
          <a:p>
            <a:pPr rtl="0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Katarzyna Senderkiewicz - Główny specjalista</a:t>
            </a:r>
          </a:p>
          <a:p>
            <a:pPr rtl="0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Referat Gospodarki Gruntami i Rolnictwa </a:t>
            </a:r>
          </a:p>
          <a:p>
            <a:pPr rt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0630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156E35B-74F8-44B0-E894-AF251FA12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509" y="818147"/>
            <a:ext cx="11588817" cy="5679387"/>
          </a:xfrm>
        </p:spPr>
        <p:txBody>
          <a:bodyPr>
            <a:normAutofit/>
          </a:bodyPr>
          <a:lstStyle/>
          <a:p>
            <a:pPr algn="just"/>
            <a:endParaRPr lang="pl-PL" dirty="0"/>
          </a:p>
          <a:p>
            <a:pPr marL="109728" indent="0" algn="just">
              <a:buNone/>
            </a:pPr>
            <a:r>
              <a:rPr lang="pl-PL" dirty="0"/>
              <a:t>Dnia 28 lipca br. wpłynął do Wójta Gminy Osielsko wniosek </a:t>
            </a:r>
            <a:br>
              <a:rPr lang="pl-PL" dirty="0"/>
            </a:br>
            <a:r>
              <a:rPr lang="pl-PL" dirty="0"/>
              <a:t>o wydzierżawienie części działki Nr 74/8 w Jarużynie </a:t>
            </a:r>
            <a:r>
              <a:rPr lang="pl-PL" b="1" dirty="0"/>
              <a:t>pod lokalizację paczkomatu. </a:t>
            </a:r>
          </a:p>
          <a:p>
            <a:pPr marL="109728" indent="0" algn="just">
              <a:buNone/>
            </a:pPr>
            <a:endParaRPr lang="pl-PL" sz="1000" u="sng" dirty="0"/>
          </a:p>
          <a:p>
            <a:pPr marL="109728" indent="0">
              <a:buNone/>
            </a:pPr>
            <a:endParaRPr lang="pl-PL" sz="1200" dirty="0"/>
          </a:p>
          <a:p>
            <a:pPr marL="109728" indent="0">
              <a:buNone/>
            </a:pPr>
            <a:endParaRPr lang="pl-PL" sz="1200" dirty="0"/>
          </a:p>
          <a:p>
            <a:pPr marL="109728" indent="0">
              <a:buNone/>
            </a:pPr>
            <a:endParaRPr lang="pl-PL" sz="1200" dirty="0"/>
          </a:p>
          <a:p>
            <a:pPr marL="109728" indent="0">
              <a:buNone/>
            </a:pPr>
            <a:endParaRPr lang="pl-PL" sz="12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C929606-69C4-575F-91C8-1E019EF644B1}"/>
              </a:ext>
            </a:extLst>
          </p:cNvPr>
          <p:cNvSpPr txBox="1"/>
          <p:nvPr/>
        </p:nvSpPr>
        <p:spPr>
          <a:xfrm>
            <a:off x="924026" y="3429000"/>
            <a:ext cx="98755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/>
              <a:t>Prosimy o zaopiniowanie przedmiotowej dzierżawy </a:t>
            </a:r>
            <a:br>
              <a:rPr lang="pl-PL" sz="3200" b="1" dirty="0"/>
            </a:br>
            <a:r>
              <a:rPr lang="pl-PL" sz="3200" b="1" dirty="0"/>
              <a:t>w proponowanej przez wnioskodawcę lokalizacji:</a:t>
            </a:r>
          </a:p>
        </p:txBody>
      </p:sp>
    </p:spTree>
    <p:extLst>
      <p:ext uri="{BB962C8B-B14F-4D97-AF65-F5344CB8AC3E}">
        <p14:creationId xmlns:p14="http://schemas.microsoft.com/office/powerpoint/2010/main" val="185189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E525B1EA-A508-0EBB-DE4E-CF88B3CDECCE}"/>
              </a:ext>
            </a:extLst>
          </p:cNvPr>
          <p:cNvSpPr txBox="1"/>
          <p:nvPr/>
        </p:nvSpPr>
        <p:spPr>
          <a:xfrm>
            <a:off x="336884" y="375385"/>
            <a:ext cx="7100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Ortofotomapa</a:t>
            </a:r>
            <a:r>
              <a:rPr lang="pl-PL" dirty="0"/>
              <a:t> z wrysowanym obszarem dz. Nr 74/8: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6EB28B8-180D-C024-0D35-7BC10213B4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526" y="894107"/>
            <a:ext cx="5660136" cy="558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80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B6C820E3-49E2-D688-ADD9-DAA300D44A0F}"/>
              </a:ext>
            </a:extLst>
          </p:cNvPr>
          <p:cNvSpPr txBox="1"/>
          <p:nvPr/>
        </p:nvSpPr>
        <p:spPr>
          <a:xfrm>
            <a:off x="96253" y="375385"/>
            <a:ext cx="90501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9728" indent="0" algn="just">
              <a:buNone/>
            </a:pPr>
            <a:r>
              <a:rPr lang="pl-PL" sz="2800" b="1" u="sng" dirty="0"/>
              <a:t>Lokalizacja wskazana przez wnioskodawcę</a:t>
            </a:r>
            <a:r>
              <a:rPr lang="pl-PL" sz="2800" u="sng" dirty="0"/>
              <a:t>:  </a:t>
            </a:r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7D880B9A-0254-384B-C18A-E8DE87A09B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98136" y="-424511"/>
            <a:ext cx="5463893" cy="811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86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4D029843-8C37-7B94-443A-47942EFABF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056" y="839183"/>
            <a:ext cx="7661710" cy="561009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A09BDCC7-672C-8DE3-2F25-24FDB07BACAF}"/>
              </a:ext>
            </a:extLst>
          </p:cNvPr>
          <p:cNvSpPr txBox="1"/>
          <p:nvPr/>
        </p:nvSpPr>
        <p:spPr>
          <a:xfrm>
            <a:off x="327259" y="654517"/>
            <a:ext cx="4244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Lokalizacja cd. </a:t>
            </a:r>
          </a:p>
        </p:txBody>
      </p:sp>
    </p:spTree>
    <p:extLst>
      <p:ext uri="{BB962C8B-B14F-4D97-AF65-F5344CB8AC3E}">
        <p14:creationId xmlns:p14="http://schemas.microsoft.com/office/powerpoint/2010/main" val="205949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F2AA8FD-8606-E0E6-8B3F-3159A29449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93" y="927597"/>
            <a:ext cx="6408423" cy="474253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04F69F6-73A3-AEC6-2915-C77E33D1A56C}"/>
              </a:ext>
            </a:extLst>
          </p:cNvPr>
          <p:cNvSpPr txBox="1"/>
          <p:nvPr/>
        </p:nvSpPr>
        <p:spPr>
          <a:xfrm>
            <a:off x="317635" y="558265"/>
            <a:ext cx="2261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Wjazd na działkę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2A04F-B1F1-63A3-D3E6-07061C1B23CE}"/>
              </a:ext>
            </a:extLst>
          </p:cNvPr>
          <p:cNvSpPr txBox="1"/>
          <p:nvPr/>
        </p:nvSpPr>
        <p:spPr>
          <a:xfrm>
            <a:off x="6756936" y="1232034"/>
            <a:ext cx="519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Teren przy sklepie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C3A6DD5-DA6C-BA73-514F-A72BE42F15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431" y="1568701"/>
            <a:ext cx="4838954" cy="361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44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053A83A0-36C5-275B-7D44-46B4EB41AB00}"/>
              </a:ext>
            </a:extLst>
          </p:cNvPr>
          <p:cNvSpPr txBox="1"/>
          <p:nvPr/>
        </p:nvSpPr>
        <p:spPr>
          <a:xfrm>
            <a:off x="548640" y="535448"/>
            <a:ext cx="7392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tx2">
                    <a:lumMod val="75000"/>
                  </a:schemeClr>
                </a:solidFill>
              </a:rPr>
              <a:t>MIEJSCOWY PLAN ZAGOSPODAROWANIA PRZESTRZENNEGO 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1E5D541-8890-2D8C-7498-B9898E0C8FAC}"/>
              </a:ext>
            </a:extLst>
          </p:cNvPr>
          <p:cNvSpPr txBox="1"/>
          <p:nvPr/>
        </p:nvSpPr>
        <p:spPr>
          <a:xfrm>
            <a:off x="548640" y="827774"/>
            <a:ext cx="11030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Przedmiotowa nieruchomość znajduje się w obszarze, na którym nie ma obowiązującego miejscowego planu zagospodarowania przestrzennego.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5637537-5D33-6968-E8CC-F2C81E343F79}"/>
              </a:ext>
            </a:extLst>
          </p:cNvPr>
          <p:cNvSpPr txBox="1"/>
          <p:nvPr/>
        </p:nvSpPr>
        <p:spPr>
          <a:xfrm>
            <a:off x="336882" y="1792526"/>
            <a:ext cx="110209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„Paczkomaty” a Ustawa z dnia 07 lipca 1994r. Prawo Budowlane tj. DZ. U. 2026r. Poz. 524 ze zm.</a:t>
            </a:r>
            <a:endParaRPr lang="pl-PL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BEA404C-2436-0076-0B64-528D5AE44FEF}"/>
              </a:ext>
            </a:extLst>
          </p:cNvPr>
          <p:cNvSpPr txBox="1"/>
          <p:nvPr/>
        </p:nvSpPr>
        <p:spPr>
          <a:xfrm>
            <a:off x="471637" y="2189937"/>
            <a:ext cx="110305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 dirty="0"/>
              <a:t>Art. 29. [Budowy i roboty budowlane niewymagające pozwolenia na budowę</a:t>
            </a:r>
          </a:p>
          <a:p>
            <a:r>
              <a:rPr lang="pl-PL" sz="1600" dirty="0"/>
              <a:t>(…)</a:t>
            </a:r>
          </a:p>
          <a:p>
            <a:r>
              <a:rPr lang="pl-PL" sz="1600" dirty="0"/>
              <a:t>2. </a:t>
            </a:r>
            <a:r>
              <a:rPr lang="pl-PL" sz="1600" dirty="0">
                <a:highlight>
                  <a:srgbClr val="FFFF00"/>
                </a:highlight>
              </a:rPr>
              <a:t>Nie wymaga decyzji o pozwoleniu na budowę oraz zgłoszenia</a:t>
            </a:r>
            <a:r>
              <a:rPr lang="pl-PL" sz="1600" dirty="0"/>
              <a:t>, o którym mowa w art. 30, budowa:</a:t>
            </a:r>
          </a:p>
          <a:p>
            <a:r>
              <a:rPr lang="pl-PL" sz="1600" dirty="0"/>
              <a:t>(…)</a:t>
            </a:r>
          </a:p>
          <a:p>
            <a:r>
              <a:rPr lang="pl-PL" sz="1600" dirty="0"/>
              <a:t>28) bankomatów, biletomatów, wpłatomatów, automatów sprzedających, </a:t>
            </a:r>
            <a:r>
              <a:rPr lang="pl-PL" sz="1600" dirty="0">
                <a:highlight>
                  <a:srgbClr val="FFFF00"/>
                </a:highlight>
              </a:rPr>
              <a:t>automatów przechowujących przesyłki lub automatów służących do wykonania innego rodzaju usług o wysokości do 3 m włącznie</a:t>
            </a:r>
            <a:r>
              <a:rPr lang="pl-PL" sz="1600" dirty="0"/>
              <a:t>”. 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3567378-4246-F673-B163-7DEBD5C59EE8}"/>
              </a:ext>
            </a:extLst>
          </p:cNvPr>
          <p:cNvSpPr txBox="1"/>
          <p:nvPr/>
        </p:nvSpPr>
        <p:spPr>
          <a:xfrm>
            <a:off x="548639" y="4215865"/>
            <a:ext cx="1102092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800" b="1" dirty="0">
                <a:solidFill>
                  <a:schemeClr val="accent3">
                    <a:lumMod val="50000"/>
                  </a:schemeClr>
                </a:solidFill>
              </a:rPr>
              <a:t>Ustawa o gospodarce nieruchomościami (tj. Dz. U. z 2026, poz. 339 ze zm.) </a:t>
            </a:r>
          </a:p>
          <a:p>
            <a:pPr algn="just"/>
            <a:endParaRPr lang="pl-PL" sz="7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„Art.  37. [Tryb przetargowy i bez przetargu]</a:t>
            </a:r>
          </a:p>
          <a:p>
            <a:pPr algn="just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(…)</a:t>
            </a:r>
          </a:p>
          <a:p>
            <a:pPr algn="just"/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 Zawarcie umów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użytkowania, najmu lub 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dzierżawy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600" u="sng" dirty="0">
                <a:latin typeface="Arial" panose="020B0604020202020204" pitchFamily="34" charset="0"/>
                <a:cs typeface="Arial" panose="020B0604020202020204" pitchFamily="34" charset="0"/>
              </a:rPr>
              <a:t>na czas oznaczony dłuższy niż 3 lata lub na czas nieoznaczony następuje w drodze przetargu.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Wojewoda albo odpowiednia 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rada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lub sejmik </a:t>
            </a:r>
            <a:r>
              <a:rPr lang="pl-PL" sz="1600" u="sng" dirty="0">
                <a:latin typeface="Arial" panose="020B0604020202020204" pitchFamily="34" charset="0"/>
                <a:cs typeface="Arial" panose="020B0604020202020204" pitchFamily="34" charset="0"/>
              </a:rPr>
              <a:t>mogą wyrazić zgodę na odstąpienie </a:t>
            </a:r>
            <a:br>
              <a:rPr lang="pl-PL" sz="1600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u="sng" dirty="0">
                <a:latin typeface="Arial" panose="020B0604020202020204" pitchFamily="34" charset="0"/>
                <a:cs typeface="Arial" panose="020B0604020202020204" pitchFamily="34" charset="0"/>
              </a:rPr>
              <a:t>od obowiązku przetargowego trybu zawarcia tych umów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F5AFE3A-DC02-D7C4-F5F3-3B8955FA4F61}"/>
              </a:ext>
            </a:extLst>
          </p:cNvPr>
          <p:cNvSpPr txBox="1"/>
          <p:nvPr/>
        </p:nvSpPr>
        <p:spPr>
          <a:xfrm>
            <a:off x="1145406" y="6102417"/>
            <a:ext cx="10934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u="sng" dirty="0">
                <a:solidFill>
                  <a:srgbClr val="0070C0"/>
                </a:solidFill>
              </a:rPr>
              <a:t>Pytanie: </a:t>
            </a:r>
            <a:r>
              <a:rPr lang="pl-PL" b="1" dirty="0">
                <a:solidFill>
                  <a:srgbClr val="0070C0"/>
                </a:solidFill>
              </a:rPr>
              <a:t>Jeżeli wydzierżawić w proponowanej lokalizacjach to na jaki okres zawrzeć umowę? </a:t>
            </a:r>
          </a:p>
        </p:txBody>
      </p:sp>
    </p:spTree>
    <p:extLst>
      <p:ext uri="{BB962C8B-B14F-4D97-AF65-F5344CB8AC3E}">
        <p14:creationId xmlns:p14="http://schemas.microsoft.com/office/powerpoint/2010/main" val="127323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711F087-F81C-7BD6-76CA-32906316CDFE}"/>
              </a:ext>
            </a:extLst>
          </p:cNvPr>
          <p:cNvSpPr txBox="1"/>
          <p:nvPr/>
        </p:nvSpPr>
        <p:spPr>
          <a:xfrm>
            <a:off x="471638" y="616018"/>
            <a:ext cx="6035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Stawki czynszu dzierżawnego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68E0C75-611C-73D4-CB7A-C229851FC4D8}"/>
              </a:ext>
            </a:extLst>
          </p:cNvPr>
          <p:cNvSpPr txBox="1"/>
          <p:nvPr/>
        </p:nvSpPr>
        <p:spPr>
          <a:xfrm>
            <a:off x="404261" y="1232034"/>
            <a:ext cx="11415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Na chwilę obecną w Zarządzeniu Wójta Gminy Osielsko Nr 117/2024 z dnia 01 października 2024r. W sprawie ustalenia minimalnych stawek czynszu za dzierżawę gruntów stanowiących własność Gminy Osielsko , nie wyodrębniono stawki </a:t>
            </a:r>
            <a:br>
              <a:rPr lang="pl-PL" dirty="0"/>
            </a:br>
            <a:r>
              <a:rPr lang="pl-PL" dirty="0"/>
              <a:t>na przedmiotowy. Konieczna będzie zmiana zarządzenia i określenie minimalnej stawki za dzierżawę gruntów pod tego typu obiekty.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4CF7C15-6657-5963-F0DF-BC8316F46ABF}"/>
              </a:ext>
            </a:extLst>
          </p:cNvPr>
          <p:cNvSpPr txBox="1"/>
          <p:nvPr/>
        </p:nvSpPr>
        <p:spPr>
          <a:xfrm>
            <a:off x="471638" y="2763644"/>
            <a:ext cx="111556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Dokonano weryfikacji czy inne gminy województwa kujawsko-pomorskiego ustalone mają stawki opłat za dzierżawę pod automaty paczkowe. Ustalono: </a:t>
            </a:r>
          </a:p>
          <a:p>
            <a:pPr marL="285750" indent="-285750">
              <a:buFontTx/>
              <a:buChar char="-"/>
            </a:pPr>
            <a:r>
              <a:rPr lang="pl-PL" dirty="0"/>
              <a:t>gm. Koronowo – brak stawki, </a:t>
            </a:r>
          </a:p>
          <a:p>
            <a:pPr marL="285750" indent="-285750">
              <a:buFontTx/>
              <a:buChar char="-"/>
            </a:pPr>
            <a:r>
              <a:rPr lang="pl-PL" dirty="0"/>
              <a:t>gm. Dobrcz – brak stawki, </a:t>
            </a:r>
          </a:p>
          <a:p>
            <a:pPr marL="285750" indent="-285750">
              <a:buFontTx/>
              <a:buChar char="-"/>
            </a:pPr>
            <a:r>
              <a:rPr lang="pl-PL" dirty="0"/>
              <a:t>gm. Białe Błota – Brak stawki, </a:t>
            </a:r>
          </a:p>
          <a:p>
            <a:pPr marL="285750" indent="-285750">
              <a:buFontTx/>
              <a:buChar char="-"/>
            </a:pPr>
            <a:r>
              <a:rPr lang="pl-PL" dirty="0"/>
              <a:t>Gm. Dąbrowa Chełmińska – nie odnaleziono zarządzenia w </a:t>
            </a:r>
            <a:r>
              <a:rPr lang="pl-PL" dirty="0" err="1"/>
              <a:t>bip</a:t>
            </a:r>
            <a:r>
              <a:rPr lang="pl-PL" dirty="0"/>
              <a:t>, </a:t>
            </a:r>
          </a:p>
          <a:p>
            <a:pPr marL="285750" indent="-285750">
              <a:buFontTx/>
              <a:buChar char="-"/>
            </a:pPr>
            <a:r>
              <a:rPr lang="pl-PL" dirty="0"/>
              <a:t>Gm. Świecie – brak stawki, </a:t>
            </a:r>
          </a:p>
          <a:p>
            <a:pPr marL="285750" indent="-285750" algn="just">
              <a:buFontTx/>
              <a:buChar char="-"/>
            </a:pPr>
            <a:r>
              <a:rPr lang="pl-PL" dirty="0"/>
              <a:t>Miasto Bydgoszcz  - 159,00 zł/m</a:t>
            </a:r>
            <a:r>
              <a:rPr lang="pl-PL" baseline="30000" dirty="0"/>
              <a:t>2 </a:t>
            </a:r>
            <a:r>
              <a:rPr lang="pl-PL" dirty="0"/>
              <a:t>miesięcznie (minimalna wysokość stawki nie ulegnie obniżeniu nawet </a:t>
            </a:r>
            <a:br>
              <a:rPr lang="pl-PL" dirty="0"/>
            </a:br>
            <a:r>
              <a:rPr lang="pl-PL" dirty="0"/>
              <a:t>w przypadku gdy zajęta powierzchnia będzie mniejsza niż 1m; Zarządzenie Nr 394/2025), </a:t>
            </a:r>
          </a:p>
          <a:p>
            <a:pPr marL="285750" indent="-285750" algn="just">
              <a:buFontTx/>
              <a:buChar char="-"/>
            </a:pPr>
            <a:r>
              <a:rPr lang="pl-PL" dirty="0"/>
              <a:t>Miasto Inowrocław – 80,09 zł/m</a:t>
            </a:r>
            <a:r>
              <a:rPr lang="pl-PL" baseline="30000" dirty="0"/>
              <a:t>2</a:t>
            </a:r>
            <a:r>
              <a:rPr lang="pl-PL" dirty="0"/>
              <a:t> rocznie (Zarządzenie nr 254/2024).</a:t>
            </a:r>
          </a:p>
        </p:txBody>
      </p:sp>
    </p:spTree>
    <p:extLst>
      <p:ext uri="{BB962C8B-B14F-4D97-AF65-F5344CB8AC3E}">
        <p14:creationId xmlns:p14="http://schemas.microsoft.com/office/powerpoint/2010/main" val="304608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62201EA5-F073-1A49-4104-49816FA49F85}"/>
              </a:ext>
            </a:extLst>
          </p:cNvPr>
          <p:cNvSpPr txBox="1"/>
          <p:nvPr/>
        </p:nvSpPr>
        <p:spPr>
          <a:xfrm>
            <a:off x="471638" y="1799924"/>
            <a:ext cx="114733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b="1" dirty="0">
                <a:solidFill>
                  <a:srgbClr val="FF0000"/>
                </a:solidFill>
              </a:rPr>
              <a:t>Czy Rada Gminy Osielsko uzgadnia pozytywnie umieszczenie paczkomatu w omawianej lokalizacji? </a:t>
            </a:r>
            <a:endParaRPr lang="pl-PL" sz="2400" dirty="0"/>
          </a:p>
          <a:p>
            <a:pPr marL="285750" indent="-285750" algn="just">
              <a:buFontTx/>
              <a:buChar char="-"/>
            </a:pPr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F7D86E7-604D-6E4F-7718-8B9A7CD28189}"/>
              </a:ext>
            </a:extLst>
          </p:cNvPr>
          <p:cNvSpPr txBox="1"/>
          <p:nvPr/>
        </p:nvSpPr>
        <p:spPr>
          <a:xfrm>
            <a:off x="606392" y="3590223"/>
            <a:ext cx="1133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W przypadku akceptacji -  </a:t>
            </a:r>
            <a:r>
              <a:rPr lang="pl-PL" u="sng" dirty="0"/>
              <a:t>na jaki okres wydzierżawić</a:t>
            </a:r>
            <a:r>
              <a:rPr lang="pl-PL" dirty="0"/>
              <a:t> (powyżej 3 lat lub na czas nieoznaczony wymaga Uchwały)?</a:t>
            </a:r>
          </a:p>
        </p:txBody>
      </p:sp>
    </p:spTree>
    <p:extLst>
      <p:ext uri="{BB962C8B-B14F-4D97-AF65-F5344CB8AC3E}">
        <p14:creationId xmlns:p14="http://schemas.microsoft.com/office/powerpoint/2010/main" val="282259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zentacja szkoleniowa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225320_TF03460604" id="{C522F4E5-55B5-4E36-8B85-3EDD57BC75AE}" vid="{74FFFC91-7D7A-4DB5-A83B-4B6B24FD21FA}"/>
    </a:ext>
  </a:extLst>
</a:theme>
</file>

<file path=ppt/theme/theme2.xml><?xml version="1.0" encoding="utf-8"?>
<a:theme xmlns:a="http://schemas.openxmlformats.org/drawingml/2006/main" name="Motyw pakietu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szkoleniowa</Template>
  <TotalTime>586</TotalTime>
  <Words>499</Words>
  <Application>Microsoft Office PowerPoint</Application>
  <PresentationFormat>Panoramiczny</PresentationFormat>
  <Paragraphs>46</Paragraphs>
  <Slides>9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4" baseType="lpstr">
      <vt:lpstr>Arial</vt:lpstr>
      <vt:lpstr>Calibri</vt:lpstr>
      <vt:lpstr>Georgia</vt:lpstr>
      <vt:lpstr>Wingdings 2</vt:lpstr>
      <vt:lpstr>Prezentacja szkoleniowa</vt:lpstr>
      <vt:lpstr>  WNIOSEK DO ZAOPINIOWANIA  - dzierżawa części działki nr 74/8 w Jarużynie na czas  nieokreślony pod lokalizację paczkomatu (ul. Starowiejska)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Senderkiewicz Katarzyna</dc:creator>
  <cp:lastModifiedBy>Senderkiewicz Katarzyna</cp:lastModifiedBy>
  <cp:revision>21</cp:revision>
  <dcterms:created xsi:type="dcterms:W3CDTF">2026-01-29T10:37:34Z</dcterms:created>
  <dcterms:modified xsi:type="dcterms:W3CDTF">2026-08-24T12:42:33Z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